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11" d="100"/>
          <a:sy n="111" d="100"/>
        </p:scale>
        <p:origin x="5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88380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64592" y="0"/>
            <a:ext cx="12027103" cy="109728"/>
          </a:xfrm>
          <a:prstGeom prst="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32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7324D"/>
          </a:solidFill>
          <a:ln w="12700">
            <a:solidFill>
              <a:srgbClr val="17324D"/>
            </a:solidFill>
            <a:prstDash val="solid"/>
          </a:ln>
        </p:spPr>
        <p:txBody>
          <a:bodyPr/>
          <a:lstStyle/>
          <a:p>
            <a:endParaRPr lang="pt-BR" dirty="0"/>
          </a:p>
        </p:txBody>
      </p:sp>
      <p:sp>
        <p:nvSpPr>
          <p:cNvPr id="3" name="Shape 1"/>
          <p:cNvSpPr/>
          <p:nvPr/>
        </p:nvSpPr>
        <p:spPr>
          <a:xfrm rot="900000">
            <a:off x="6743700" y="3154681"/>
            <a:ext cx="4937760" cy="4937760"/>
          </a:xfrm>
          <a:prstGeom prst="arc">
            <a:avLst/>
          </a:prstGeom>
          <a:solidFill>
            <a:srgbClr val="17324D">
              <a:alpha val="0"/>
            </a:srgbClr>
          </a:solidFill>
          <a:ln w="228600">
            <a:solidFill>
              <a:srgbClr val="F4C542">
                <a:alpha val="92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9509760" y="4297680"/>
            <a:ext cx="1463040" cy="1463040"/>
          </a:xfrm>
          <a:prstGeom prst="ellipse">
            <a:avLst/>
          </a:prstGeom>
          <a:solidFill>
            <a:srgbClr val="F4C542">
              <a:alpha val="85000"/>
            </a:srgbClr>
          </a:solidFill>
          <a:ln w="12700">
            <a:solidFill>
              <a:srgbClr val="F4C542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10469880" y="5148072"/>
            <a:ext cx="475488" cy="475488"/>
          </a:xfrm>
          <a:prstGeom prst="ellipse">
            <a:avLst/>
          </a:prstGeom>
          <a:solidFill>
            <a:srgbClr val="FFFFFF">
              <a:alpha val="78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868680" y="1993392"/>
            <a:ext cx="85953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500" b="1" dirty="0">
                <a:solidFill>
                  <a:schemeClr val="accent4">
                    <a:lumMod val="60000"/>
                    <a:lumOff val="40000"/>
                  </a:schemeClr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Setembro Amarelo: </a:t>
            </a:r>
            <a:r>
              <a:rPr lang="en-US" sz="35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 Precisar, Peça Ajuda!</a:t>
            </a:r>
            <a:endParaRPr lang="en-US" sz="3500" dirty="0"/>
          </a:p>
        </p:txBody>
      </p:sp>
      <p:sp>
        <p:nvSpPr>
          <p:cNvPr id="7" name="Shape 5"/>
          <p:cNvSpPr/>
          <p:nvPr/>
        </p:nvSpPr>
        <p:spPr>
          <a:xfrm>
            <a:off x="868680" y="3584448"/>
            <a:ext cx="1508760" cy="0"/>
          </a:xfrm>
          <a:prstGeom prst="line">
            <a:avLst/>
          </a:prstGeom>
          <a:noFill/>
          <a:ln w="635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868680" y="384048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50" dirty="0">
                <a:solidFill>
                  <a:srgbClr val="E7EE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importância do diálogo e do acolhimento na</a:t>
            </a:r>
            <a:endParaRPr lang="en-US" sz="2250" dirty="0"/>
          </a:p>
          <a:p>
            <a:pPr marL="0" indent="0">
              <a:buNone/>
            </a:pPr>
            <a:r>
              <a:rPr lang="en-US" sz="2250" dirty="0">
                <a:solidFill>
                  <a:srgbClr val="E7EE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prevenção ao suicídio.</a:t>
            </a:r>
            <a:endParaRPr lang="en-US" sz="2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713232"/>
            <a:ext cx="1280160" cy="0"/>
          </a:xfrm>
          <a:prstGeom prst="line">
            <a:avLst/>
          </a:prstGeom>
          <a:noFill/>
          <a:ln w="508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658368" y="1325880"/>
            <a:ext cx="10835640" cy="1664208"/>
          </a:xfrm>
          <a:prstGeom prst="roundRect">
            <a:avLst>
              <a:gd name="adj" fmla="val 3297"/>
            </a:avLst>
          </a:prstGeom>
          <a:solidFill>
            <a:srgbClr val="FFF8D6"/>
          </a:solidFill>
          <a:ln w="12700">
            <a:solidFill>
              <a:srgbClr val="E8D89A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841248" y="1833631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1078992" y="1472184"/>
            <a:ext cx="10131552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78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Transtorno de Personalidade Narcisista: </a:t>
            </a:r>
            <a:r>
              <a:rPr lang="en-US" sz="178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Padrão de grandiosidade, necessidade de admiração e total falta de empatia. O indivíduo superestima suas próprias habilidades, fantasia com sucesso ilimitado e acredita que merece tratamento especial.</a:t>
            </a:r>
            <a:endParaRPr lang="en-US" sz="1780" dirty="0"/>
          </a:p>
        </p:txBody>
      </p:sp>
      <p:sp>
        <p:nvSpPr>
          <p:cNvPr id="6" name="Shape 4"/>
          <p:cNvSpPr/>
          <p:nvPr/>
        </p:nvSpPr>
        <p:spPr>
          <a:xfrm>
            <a:off x="658368" y="3264408"/>
            <a:ext cx="10835640" cy="1664208"/>
          </a:xfrm>
          <a:prstGeom prst="roundRect">
            <a:avLst>
              <a:gd name="adj" fmla="val 3297"/>
            </a:avLst>
          </a:prstGeom>
          <a:solidFill>
            <a:srgbClr val="FFF8D6"/>
          </a:solidFill>
          <a:ln w="12700">
            <a:solidFill>
              <a:srgbClr val="E8D89A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841248" y="3780787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078992" y="3410712"/>
            <a:ext cx="10131552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78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Transtorno de Personalidade Histriônica: </a:t>
            </a:r>
            <a:r>
              <a:rPr lang="en-US" sz="178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Caracterizado por um padrão de emocionalidade excessiva e busca incessante por atenção. A pessoa sente-se desconfortável quando não é o centro das atenções e costuma usar a aparência física de forma dramaticamente sedutora.</a:t>
            </a:r>
            <a:endParaRPr lang="en-US" sz="1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🔵 Grupo C: Ansiosos ou Medrosos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94360" y="932688"/>
            <a:ext cx="1280160" cy="0"/>
          </a:xfrm>
          <a:prstGeom prst="line">
            <a:avLst/>
          </a:prstGeom>
          <a:noFill/>
          <a:ln w="50800">
            <a:solidFill>
              <a:srgbClr val="2E6F95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658368" y="1115568"/>
            <a:ext cx="10835640" cy="786384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E6F95">
                <a:alpha val="38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868680" y="1225296"/>
            <a:ext cx="10405872" cy="6035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 subtipos deste grupo compartilham níveis elevados de ansiedade, insegurança crônica e uma necessidade acentuada de controle.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658368" y="2103120"/>
            <a:ext cx="10835640" cy="1591056"/>
          </a:xfrm>
          <a:prstGeom prst="roundRect">
            <a:avLst>
              <a:gd name="adj" fmla="val 3448"/>
            </a:avLst>
          </a:prstGeom>
          <a:solidFill>
            <a:srgbClr val="EAF4FA"/>
          </a:solidFill>
          <a:ln w="12700">
            <a:solidFill>
              <a:srgbClr val="C8DDE9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841248" y="2584985"/>
            <a:ext cx="128016" cy="128016"/>
          </a:xfrm>
          <a:prstGeom prst="ellipse">
            <a:avLst/>
          </a:prstGeom>
          <a:solidFill>
            <a:srgbClr val="2E6F95"/>
          </a:solidFill>
          <a:ln w="12700">
            <a:solidFill>
              <a:srgbClr val="2E6F9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078992" y="2249424"/>
            <a:ext cx="10131552" cy="13350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Transtorno de Personalidade Esquiva (ou Evitativa): </a:t>
            </a:r>
            <a:r>
              <a:rPr lang="en-US" sz="175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Padrão de inibição social, sentimentos de inadequação e hipersensibilidade a avaliações negativas. A pessoa evita atividades sociais ou profissionais por medo de rejeição, crítica ou desaprovação.</a:t>
            </a: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658368" y="3904488"/>
            <a:ext cx="10835640" cy="1664208"/>
          </a:xfrm>
          <a:prstGeom prst="roundRect">
            <a:avLst>
              <a:gd name="adj" fmla="val 3297"/>
            </a:avLst>
          </a:prstGeom>
          <a:solidFill>
            <a:srgbClr val="EAF4FA"/>
          </a:solidFill>
          <a:ln w="12700">
            <a:solidFill>
              <a:srgbClr val="C8DDE9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8"/>
          <p:cNvSpPr/>
          <p:nvPr/>
        </p:nvSpPr>
        <p:spPr>
          <a:xfrm>
            <a:off x="841248" y="4446746"/>
            <a:ext cx="128016" cy="128016"/>
          </a:xfrm>
          <a:prstGeom prst="ellipse">
            <a:avLst/>
          </a:prstGeom>
          <a:solidFill>
            <a:srgbClr val="2E6F95"/>
          </a:solidFill>
          <a:ln w="12700">
            <a:solidFill>
              <a:srgbClr val="2E6F9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1078992" y="4050792"/>
            <a:ext cx="10131552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7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Transtorno de Personalidade Dependente: </a:t>
            </a:r>
            <a:r>
              <a:rPr lang="en-US" sz="17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Necessidade pervasiva e excessiva de ser cuidado, o que leva a um comportamento submisso, aderente e ao medo intenso da separação. O indivíduo tem extrema dificuldade em tomar decisões cotidianas sem o conselho de terceiros.</a:t>
            </a:r>
            <a:endParaRPr lang="en-US" sz="173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713232"/>
            <a:ext cx="1280160" cy="0"/>
          </a:xfrm>
          <a:prstGeom prst="line">
            <a:avLst/>
          </a:prstGeom>
          <a:noFill/>
          <a:ln w="50800">
            <a:solidFill>
              <a:srgbClr val="2E6F9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658368" y="1325880"/>
            <a:ext cx="10835640" cy="2240280"/>
          </a:xfrm>
          <a:prstGeom prst="roundRect">
            <a:avLst>
              <a:gd name="adj" fmla="val 2449"/>
            </a:avLst>
          </a:prstGeom>
          <a:solidFill>
            <a:srgbClr val="EAF4FA"/>
          </a:solidFill>
          <a:ln w="12700">
            <a:solidFill>
              <a:srgbClr val="C8DDE9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841248" y="1988898"/>
            <a:ext cx="128016" cy="128016"/>
          </a:xfrm>
          <a:prstGeom prst="ellipse">
            <a:avLst/>
          </a:prstGeom>
          <a:solidFill>
            <a:srgbClr val="2E6F95"/>
          </a:solidFill>
          <a:ln w="12700">
            <a:solidFill>
              <a:srgbClr val="2E6F9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1078992" y="1472184"/>
            <a:ext cx="10131552" cy="19842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Transtorno de Personalidade Obsessivo-Compulsiva (TOCP): </a:t>
            </a:r>
            <a:r>
              <a:rPr lang="en-US" sz="180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Padrão de preocupação excessiva com organização, perfeccionismo e controle mental e interpessoal, às custas da flexibilidade e da eficiência. </a:t>
            </a:r>
            <a:r>
              <a:rPr lang="en-US" sz="1800" i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Nota: É diferente do TOC (Transtorno Obsessivo-Compulsivo), pois no TOCP os traços fazem parte da personalidade rígida do indivíduo.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que é o Setembro Amarelo?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94360" y="932688"/>
            <a:ext cx="1280160" cy="0"/>
          </a:xfrm>
          <a:prstGeom prst="line">
            <a:avLst/>
          </a:prstGeom>
          <a:noFill/>
          <a:ln w="50800">
            <a:solidFill>
              <a:srgbClr val="F4C542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658368" y="1143000"/>
            <a:ext cx="10835640" cy="1078992"/>
          </a:xfrm>
          <a:prstGeom prst="roundRect">
            <a:avLst>
              <a:gd name="adj" fmla="val 5085"/>
            </a:avLst>
          </a:prstGeom>
          <a:solidFill>
            <a:srgbClr val="FFFFFF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41248" y="1497488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1078992" y="1289304"/>
            <a:ext cx="101315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Origem da Campanha: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Criada no Brasil em </a:t>
            </a: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2015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pela Associação Brasileira de Psiquiatria (ABP) em parceria com o Conselho Federal de Medicina (CFM).</a:t>
            </a:r>
            <a:endParaRPr lang="en-US" sz="1830" dirty="0"/>
          </a:p>
        </p:txBody>
      </p:sp>
      <p:sp>
        <p:nvSpPr>
          <p:cNvPr id="7" name="Shape 5"/>
          <p:cNvSpPr/>
          <p:nvPr/>
        </p:nvSpPr>
        <p:spPr>
          <a:xfrm>
            <a:off x="658368" y="2359152"/>
            <a:ext cx="10835640" cy="932688"/>
          </a:xfrm>
          <a:prstGeom prst="roundRect">
            <a:avLst>
              <a:gd name="adj" fmla="val 5882"/>
            </a:avLst>
          </a:prstGeom>
          <a:solidFill>
            <a:srgbClr val="FFFFFF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841248" y="2642616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1078992" y="2505456"/>
            <a:ext cx="1013155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Objetivo Central: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Conscientizar a população sobre a saúde mental e </a:t>
            </a: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reduzir o estigma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 torno do suicídio.</a:t>
            </a:r>
            <a:endParaRPr lang="en-US" sz="1830" dirty="0"/>
          </a:p>
        </p:txBody>
      </p:sp>
      <p:sp>
        <p:nvSpPr>
          <p:cNvPr id="10" name="Shape 8"/>
          <p:cNvSpPr/>
          <p:nvPr/>
        </p:nvSpPr>
        <p:spPr>
          <a:xfrm>
            <a:off x="658368" y="3429000"/>
            <a:ext cx="10835640" cy="1078992"/>
          </a:xfrm>
          <a:prstGeom prst="roundRect">
            <a:avLst>
              <a:gd name="adj" fmla="val 5085"/>
            </a:avLst>
          </a:prstGeom>
          <a:solidFill>
            <a:srgbClr val="FFFFFF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841248" y="3783486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1078992" y="3575304"/>
            <a:ext cx="101315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Cenário Atual: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 suicídio é um problema de saúde pública mundial, mas a grande maioria dos casos pode ser prevenida com acesso a tratamento adequado.</a:t>
            </a:r>
            <a:endParaRPr lang="en-US" sz="1830" dirty="0"/>
          </a:p>
        </p:txBody>
      </p:sp>
      <p:sp>
        <p:nvSpPr>
          <p:cNvPr id="13" name="Shape 11"/>
          <p:cNvSpPr/>
          <p:nvPr/>
        </p:nvSpPr>
        <p:spPr>
          <a:xfrm>
            <a:off x="658368" y="4645152"/>
            <a:ext cx="10835640" cy="932688"/>
          </a:xfrm>
          <a:prstGeom prst="roundRect">
            <a:avLst>
              <a:gd name="adj" fmla="val 5882"/>
            </a:avLst>
          </a:prstGeom>
          <a:solidFill>
            <a:srgbClr val="FFF8D6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841248" y="5070656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1078992" y="4791456"/>
            <a:ext cx="1013155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Mensagem-chave: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Falar abertamente sobre o assunto quebra tabus e salva vidas.</a:t>
            </a:r>
            <a:endParaRPr lang="en-US" sz="183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Sinais de Alerta: Como Identificar o Risco?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94360" y="932688"/>
            <a:ext cx="1280160" cy="0"/>
          </a:xfrm>
          <a:prstGeom prst="line">
            <a:avLst/>
          </a:prstGeom>
          <a:noFill/>
          <a:ln w="50800">
            <a:solidFill>
              <a:srgbClr val="F4C542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658368" y="1115568"/>
            <a:ext cx="10835640" cy="96012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41248" y="1399032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1078992" y="1261872"/>
            <a:ext cx="10131552" cy="7040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Mudanças no Comportamento: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Isolamento social repentino, abandono de hobbies e perda de interesse por atividades cotidianas.</a:t>
            </a:r>
            <a:endParaRPr lang="en-US" sz="1830" dirty="0"/>
          </a:p>
        </p:txBody>
      </p:sp>
      <p:sp>
        <p:nvSpPr>
          <p:cNvPr id="7" name="Shape 5"/>
          <p:cNvSpPr/>
          <p:nvPr/>
        </p:nvSpPr>
        <p:spPr>
          <a:xfrm>
            <a:off x="658368" y="2212848"/>
            <a:ext cx="10835640" cy="1115568"/>
          </a:xfrm>
          <a:prstGeom prst="roundRect">
            <a:avLst>
              <a:gd name="adj" fmla="val 4918"/>
            </a:avLst>
          </a:prstGeom>
          <a:solidFill>
            <a:srgbClr val="FFFFFF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841248" y="2593970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1078992" y="2359152"/>
            <a:ext cx="10131552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77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Expressões Verbais: </a:t>
            </a:r>
            <a:r>
              <a:rPr lang="en-US" sz="177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Frases que demonstram desesperança ou desamparo crônico (ex: </a:t>
            </a:r>
            <a:r>
              <a:rPr lang="en-US" sz="1770" i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"Não aguento mais"</a:t>
            </a:r>
            <a:r>
              <a:rPr lang="en-US" sz="177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770" i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"Quero sumir"</a:t>
            </a:r>
            <a:r>
              <a:rPr lang="en-US" sz="177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, </a:t>
            </a:r>
            <a:r>
              <a:rPr lang="en-US" sz="1770" i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"Vocês estariam melhor sem mim"</a:t>
            </a:r>
            <a:r>
              <a:rPr lang="en-US" sz="177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).</a:t>
            </a:r>
            <a:endParaRPr lang="en-US" sz="1770" dirty="0"/>
          </a:p>
        </p:txBody>
      </p:sp>
      <p:sp>
        <p:nvSpPr>
          <p:cNvPr id="10" name="Shape 8"/>
          <p:cNvSpPr/>
          <p:nvPr/>
        </p:nvSpPr>
        <p:spPr>
          <a:xfrm>
            <a:off x="658368" y="3465576"/>
            <a:ext cx="10835640" cy="987552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841248" y="3766796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1078992" y="3611880"/>
            <a:ext cx="1013155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Atitudes Extremas: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Comportamentos autodestrutivos, despedidas implícitas, ou doação repentina de pertences muito valiosos.</a:t>
            </a:r>
            <a:endParaRPr lang="en-US" sz="1830" dirty="0"/>
          </a:p>
        </p:txBody>
      </p:sp>
      <p:sp>
        <p:nvSpPr>
          <p:cNvPr id="13" name="Shape 11"/>
          <p:cNvSpPr/>
          <p:nvPr/>
        </p:nvSpPr>
        <p:spPr>
          <a:xfrm>
            <a:off x="658368" y="4590288"/>
            <a:ext cx="10835640" cy="1115568"/>
          </a:xfrm>
          <a:prstGeom prst="roundRect">
            <a:avLst>
              <a:gd name="adj" fmla="val 4918"/>
            </a:avLst>
          </a:prstGeom>
          <a:solidFill>
            <a:srgbClr val="FFF4E6"/>
          </a:solidFill>
          <a:ln w="12700">
            <a:solidFill>
              <a:srgbClr val="F2C98C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841248" y="4971408"/>
            <a:ext cx="128016" cy="128016"/>
          </a:xfrm>
          <a:prstGeom prst="ellipse">
            <a:avLst/>
          </a:prstGeom>
          <a:solidFill>
            <a:srgbClr val="E59D2A"/>
          </a:solidFill>
          <a:ln w="12700">
            <a:solidFill>
              <a:srgbClr val="E59D2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1078992" y="4736592"/>
            <a:ext cx="10131552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Atenção: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Nem sempre os sinais são óbvios; por isso, mudanças bruscas de humor ou de rotina merecem nossa atenção e escuta ativa.</a:t>
            </a:r>
            <a:endParaRPr lang="en-US" sz="183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Como Ajudar de Forma Efetiva?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94360" y="932688"/>
            <a:ext cx="1280160" cy="0"/>
          </a:xfrm>
          <a:prstGeom prst="line">
            <a:avLst/>
          </a:prstGeom>
          <a:noFill/>
          <a:ln w="50800">
            <a:solidFill>
              <a:srgbClr val="F4C542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658368" y="1115568"/>
            <a:ext cx="10835640" cy="1069848"/>
          </a:xfrm>
          <a:prstGeom prst="roundRect">
            <a:avLst>
              <a:gd name="adj" fmla="val 5128"/>
            </a:avLst>
          </a:prstGeom>
          <a:solidFill>
            <a:srgbClr val="FFFFFF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41248" y="1476669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1078992" y="1261872"/>
            <a:ext cx="10131552" cy="8138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Escuta Ativa e Empática: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Ouça com atenção, paciência e de coração aberto, sem julgar, minimizar a dor ou tentar "dar lição de moral".</a:t>
            </a:r>
            <a:endParaRPr lang="en-US" sz="1830" dirty="0"/>
          </a:p>
        </p:txBody>
      </p:sp>
      <p:sp>
        <p:nvSpPr>
          <p:cNvPr id="7" name="Shape 5"/>
          <p:cNvSpPr/>
          <p:nvPr/>
        </p:nvSpPr>
        <p:spPr>
          <a:xfrm>
            <a:off x="658368" y="2322576"/>
            <a:ext cx="10835640" cy="1078992"/>
          </a:xfrm>
          <a:prstGeom prst="roundRect">
            <a:avLst>
              <a:gd name="adj" fmla="val 5085"/>
            </a:avLst>
          </a:prstGeom>
          <a:solidFill>
            <a:srgbClr val="FBEDEE"/>
          </a:solidFill>
          <a:ln w="12700">
            <a:solidFill>
              <a:srgbClr val="E6C0C0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841248" y="2683677"/>
            <a:ext cx="128016" cy="128016"/>
          </a:xfrm>
          <a:prstGeom prst="ellipse">
            <a:avLst/>
          </a:prstGeom>
          <a:solidFill>
            <a:srgbClr val="B24C4C"/>
          </a:solidFill>
          <a:ln w="12700">
            <a:solidFill>
              <a:srgbClr val="B24C4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1078992" y="2468880"/>
            <a:ext cx="101315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Evite Frases Clichês: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Dizer que é "falta de força de vontade", "frescura" ou "falta de Deus" invalida o sofrimento do outro e aumenta o isolamento.</a:t>
            </a:r>
            <a:endParaRPr lang="en-US" sz="1830" dirty="0"/>
          </a:p>
        </p:txBody>
      </p:sp>
      <p:sp>
        <p:nvSpPr>
          <p:cNvPr id="10" name="Shape 8"/>
          <p:cNvSpPr/>
          <p:nvPr/>
        </p:nvSpPr>
        <p:spPr>
          <a:xfrm>
            <a:off x="658368" y="3538728"/>
            <a:ext cx="10835640" cy="1078992"/>
          </a:xfrm>
          <a:prstGeom prst="roundRect">
            <a:avLst>
              <a:gd name="adj" fmla="val 5085"/>
            </a:avLst>
          </a:prstGeom>
          <a:solidFill>
            <a:srgbClr val="FFFFFF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841248" y="3899829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1078992" y="3685032"/>
            <a:ext cx="1013155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Monitore e Acompanhe: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Não deixe a pessoa sozinha em momentos de crise severa e ajude-a a dar o primeiro passo em busca de suporte especializado.</a:t>
            </a:r>
            <a:endParaRPr lang="en-US" sz="1830" dirty="0"/>
          </a:p>
        </p:txBody>
      </p:sp>
      <p:sp>
        <p:nvSpPr>
          <p:cNvPr id="13" name="Shape 11"/>
          <p:cNvSpPr/>
          <p:nvPr/>
        </p:nvSpPr>
        <p:spPr>
          <a:xfrm>
            <a:off x="658368" y="4754880"/>
            <a:ext cx="10835640" cy="932688"/>
          </a:xfrm>
          <a:prstGeom prst="roundRect">
            <a:avLst>
              <a:gd name="adj" fmla="val 5882"/>
            </a:avLst>
          </a:prstGeom>
          <a:solidFill>
            <a:srgbClr val="FFF8D6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841248" y="5038344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1078992" y="4901184"/>
            <a:ext cx="10131552" cy="6766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Rede de Apoio: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Demonstre claramente que você se importa e que ela não precisa carregar esse peso sozinha.</a:t>
            </a:r>
            <a:endParaRPr lang="en-US" sz="183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Canais de Apoio e Onde Encontrar Ajuda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94360" y="932688"/>
            <a:ext cx="1280160" cy="0"/>
          </a:xfrm>
          <a:prstGeom prst="line">
            <a:avLst/>
          </a:prstGeom>
          <a:noFill/>
          <a:ln w="50800">
            <a:solidFill>
              <a:srgbClr val="F4C542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658368" y="1069848"/>
            <a:ext cx="10835640" cy="1170432"/>
          </a:xfrm>
          <a:prstGeom prst="roundRect">
            <a:avLst>
              <a:gd name="adj" fmla="val 4688"/>
            </a:avLst>
          </a:prstGeom>
          <a:solidFill>
            <a:srgbClr val="FFF8D6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5" name="Shape 3"/>
          <p:cNvSpPr/>
          <p:nvPr/>
        </p:nvSpPr>
        <p:spPr>
          <a:xfrm>
            <a:off x="841248" y="1465453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 4"/>
          <p:cNvSpPr/>
          <p:nvPr/>
        </p:nvSpPr>
        <p:spPr>
          <a:xfrm>
            <a:off x="1078992" y="1216152"/>
            <a:ext cx="101315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CVV (Centro de Valorização da Vida):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Atendimento gratuito, voluntário e totalmente sigiloso pelo </a:t>
            </a: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telefone 188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(disponível 24 horas por dia) ou pelo chat no site oficial.</a:t>
            </a:r>
            <a:endParaRPr lang="en-US" sz="1830" dirty="0"/>
          </a:p>
        </p:txBody>
      </p:sp>
      <p:sp>
        <p:nvSpPr>
          <p:cNvPr id="7" name="Shape 5"/>
          <p:cNvSpPr/>
          <p:nvPr/>
        </p:nvSpPr>
        <p:spPr>
          <a:xfrm>
            <a:off x="658368" y="2359152"/>
            <a:ext cx="10835640" cy="713232"/>
          </a:xfrm>
          <a:prstGeom prst="roundRect">
            <a:avLst>
              <a:gd name="adj" fmla="val 7692"/>
            </a:avLst>
          </a:prstGeom>
          <a:solidFill>
            <a:srgbClr val="FFFFFF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8" name="Shape 6"/>
          <p:cNvSpPr/>
          <p:nvPr/>
        </p:nvSpPr>
        <p:spPr>
          <a:xfrm>
            <a:off x="841248" y="2642616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9" name="Text 7"/>
          <p:cNvSpPr/>
          <p:nvPr/>
        </p:nvSpPr>
        <p:spPr>
          <a:xfrm>
            <a:off x="1078992" y="2505456"/>
            <a:ext cx="10131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90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Serviço Público de Saúde (SUS)</a:t>
            </a:r>
            <a:endParaRPr lang="en-US" sz="1900" dirty="0"/>
          </a:p>
        </p:txBody>
      </p:sp>
      <p:sp>
        <p:nvSpPr>
          <p:cNvPr id="10" name="Shape 8"/>
          <p:cNvSpPr/>
          <p:nvPr/>
        </p:nvSpPr>
        <p:spPr>
          <a:xfrm>
            <a:off x="658368" y="3191256"/>
            <a:ext cx="10835640" cy="685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1" name="Shape 9"/>
          <p:cNvSpPr/>
          <p:nvPr/>
        </p:nvSpPr>
        <p:spPr>
          <a:xfrm>
            <a:off x="841248" y="3474720"/>
            <a:ext cx="128016" cy="128016"/>
          </a:xfrm>
          <a:prstGeom prst="ellipse">
            <a:avLst/>
          </a:prstGeom>
          <a:solidFill>
            <a:srgbClr val="2E6F95"/>
          </a:solidFill>
          <a:ln w="12700">
            <a:solidFill>
              <a:srgbClr val="2E6F9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2" name="Text 10"/>
          <p:cNvSpPr/>
          <p:nvPr/>
        </p:nvSpPr>
        <p:spPr>
          <a:xfrm>
            <a:off x="1078992" y="3337560"/>
            <a:ext cx="10131552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(Centros de Atenção Psicossocial).</a:t>
            </a:r>
            <a:endParaRPr lang="en-US" sz="1830" dirty="0"/>
          </a:p>
        </p:txBody>
      </p:sp>
      <p:sp>
        <p:nvSpPr>
          <p:cNvPr id="13" name="Shape 11"/>
          <p:cNvSpPr/>
          <p:nvPr/>
        </p:nvSpPr>
        <p:spPr>
          <a:xfrm>
            <a:off x="658368" y="3995928"/>
            <a:ext cx="10835640" cy="6858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12700">
            <a:solidFill>
              <a:srgbClr val="D7DEE7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4" name="Shape 12"/>
          <p:cNvSpPr/>
          <p:nvPr/>
        </p:nvSpPr>
        <p:spPr>
          <a:xfrm>
            <a:off x="841248" y="4279392"/>
            <a:ext cx="128016" cy="128016"/>
          </a:xfrm>
          <a:prstGeom prst="ellipse">
            <a:avLst/>
          </a:prstGeom>
          <a:solidFill>
            <a:srgbClr val="2E6F95"/>
          </a:solidFill>
          <a:ln w="12700">
            <a:solidFill>
              <a:srgbClr val="2E6F95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5" name="Text 13"/>
          <p:cNvSpPr/>
          <p:nvPr/>
        </p:nvSpPr>
        <p:spPr>
          <a:xfrm>
            <a:off x="1078992" y="4142232"/>
            <a:ext cx="10131552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Unidades Básicas de Saúde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(Postos de Saúde).</a:t>
            </a:r>
            <a:endParaRPr lang="en-US" sz="1830" dirty="0"/>
          </a:p>
        </p:txBody>
      </p:sp>
      <p:sp>
        <p:nvSpPr>
          <p:cNvPr id="16" name="Shape 14"/>
          <p:cNvSpPr/>
          <p:nvPr/>
        </p:nvSpPr>
        <p:spPr>
          <a:xfrm>
            <a:off x="658368" y="4800600"/>
            <a:ext cx="10835640" cy="768096"/>
          </a:xfrm>
          <a:prstGeom prst="roundRect">
            <a:avLst>
              <a:gd name="adj" fmla="val 7143"/>
            </a:avLst>
          </a:prstGeom>
          <a:solidFill>
            <a:srgbClr val="FBEDEE"/>
          </a:solidFill>
          <a:ln w="12700">
            <a:solidFill>
              <a:srgbClr val="E6C0C0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7" name="Shape 15"/>
          <p:cNvSpPr/>
          <p:nvPr/>
        </p:nvSpPr>
        <p:spPr>
          <a:xfrm>
            <a:off x="841248" y="5084064"/>
            <a:ext cx="128016" cy="128016"/>
          </a:xfrm>
          <a:prstGeom prst="ellipse">
            <a:avLst/>
          </a:prstGeom>
          <a:solidFill>
            <a:srgbClr val="B24C4C"/>
          </a:solidFill>
          <a:ln w="12700">
            <a:solidFill>
              <a:srgbClr val="B24C4C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8" name="Text 16"/>
          <p:cNvSpPr/>
          <p:nvPr/>
        </p:nvSpPr>
        <p:spPr>
          <a:xfrm>
            <a:off x="1078992" y="4946904"/>
            <a:ext cx="10131552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Emergências (Crises Imediatas): 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SAMU (</a:t>
            </a:r>
            <a:r>
              <a:rPr lang="en-US" sz="18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192</a:t>
            </a:r>
            <a:r>
              <a:rPr lang="en-US" sz="18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 ou UPAs locais.</a:t>
            </a:r>
            <a:endParaRPr lang="en-US" sz="183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713232"/>
            <a:ext cx="1280160" cy="0"/>
          </a:xfrm>
          <a:prstGeom prst="line">
            <a:avLst/>
          </a:prstGeom>
          <a:noFill/>
          <a:ln w="508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1051560" y="1508760"/>
            <a:ext cx="10012680" cy="3337560"/>
          </a:xfrm>
          <a:prstGeom prst="roundRect">
            <a:avLst/>
          </a:prstGeom>
          <a:solidFill>
            <a:srgbClr val="FFF8D6"/>
          </a:solidFill>
          <a:ln w="19050">
            <a:solidFill>
              <a:srgbClr val="F4C542"/>
            </a:solidFill>
            <a:prstDash val="solid"/>
          </a:ln>
          <a:effectLst>
            <a:outerShdw blurRad="22860" dist="5080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" name="Text 2"/>
          <p:cNvSpPr/>
          <p:nvPr/>
        </p:nvSpPr>
        <p:spPr>
          <a:xfrm>
            <a:off x="1508760" y="2377440"/>
            <a:ext cx="90525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2900" i="1" dirty="0">
                <a:solidFill>
                  <a:srgbClr val="2530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"A sua </a:t>
            </a:r>
            <a:r>
              <a:rPr lang="en-US" sz="2900" i="1" dirty="0" err="1">
                <a:solidFill>
                  <a:srgbClr val="2530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vida</a:t>
            </a:r>
            <a:r>
              <a:rPr lang="en-US" sz="2900" i="1" dirty="0">
                <a:solidFill>
                  <a:srgbClr val="2530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900" i="1" dirty="0" err="1">
                <a:solidFill>
                  <a:srgbClr val="2530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importa</a:t>
            </a:r>
            <a:r>
              <a:rPr lang="en-US" sz="2900" i="1" dirty="0">
                <a:solidFill>
                  <a:srgbClr val="2530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! </a:t>
            </a:r>
          </a:p>
          <a:p>
            <a:pPr marL="0" indent="0" algn="ctr">
              <a:buNone/>
            </a:pPr>
            <a:r>
              <a:rPr lang="en-US" sz="2900" i="1" dirty="0" err="1">
                <a:solidFill>
                  <a:srgbClr val="2530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Conversar</a:t>
            </a:r>
            <a:r>
              <a:rPr lang="en-US" sz="2900" i="1" dirty="0">
                <a:solidFill>
                  <a:srgbClr val="25304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sempre será a melhor solução."</a:t>
            </a:r>
            <a:endParaRPr lang="en-US" sz="2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Grupo A: Estranhos ou Excêntricos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94360" y="932688"/>
            <a:ext cx="1280160" cy="0"/>
          </a:xfrm>
          <a:prstGeom prst="line">
            <a:avLst/>
          </a:prstGeom>
          <a:noFill/>
          <a:ln w="50800">
            <a:solidFill>
              <a:srgbClr val="6B5B7A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658368" y="1115568"/>
            <a:ext cx="10835640" cy="749808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6B5B7A">
                <a:alpha val="38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868680" y="1225296"/>
            <a:ext cx="10405872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 indivíduos desse grupo apresentam comportamentos marcados por desconfiança, isolamento social e distorções cognitivas.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658368" y="2084832"/>
            <a:ext cx="10835640" cy="1481328"/>
          </a:xfrm>
          <a:prstGeom prst="roundRect">
            <a:avLst>
              <a:gd name="adj" fmla="val 3704"/>
            </a:avLst>
          </a:prstGeom>
          <a:solidFill>
            <a:srgbClr val="F3EEF6"/>
          </a:solidFill>
          <a:ln w="12700">
            <a:solidFill>
              <a:srgbClr val="DCCFE3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841248" y="2506314"/>
            <a:ext cx="128016" cy="128016"/>
          </a:xfrm>
          <a:prstGeom prst="ellipse">
            <a:avLst/>
          </a:prstGeom>
          <a:solidFill>
            <a:srgbClr val="6B5B7A"/>
          </a:solidFill>
          <a:ln w="12700">
            <a:solidFill>
              <a:srgbClr val="6B5B7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078992" y="2231136"/>
            <a:ext cx="10131552" cy="12252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78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Transtorno de Personalidade Paranoide: </a:t>
            </a:r>
            <a:r>
              <a:rPr lang="en-US" sz="178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Padrão de desconfiança e suspeita generalizada em relação aos outros. A pessoa interpreta as intenções alheias como maldosas, sentindo-se constantemente ameaçada ou traída.</a:t>
            </a:r>
            <a:endParaRPr lang="en-US" sz="1780" dirty="0"/>
          </a:p>
        </p:txBody>
      </p:sp>
      <p:sp>
        <p:nvSpPr>
          <p:cNvPr id="9" name="Shape 7"/>
          <p:cNvSpPr/>
          <p:nvPr/>
        </p:nvSpPr>
        <p:spPr>
          <a:xfrm>
            <a:off x="658368" y="3749040"/>
            <a:ext cx="10835640" cy="1572768"/>
          </a:xfrm>
          <a:prstGeom prst="roundRect">
            <a:avLst>
              <a:gd name="adj" fmla="val 3488"/>
            </a:avLst>
          </a:prstGeom>
          <a:solidFill>
            <a:srgbClr val="F3EEF6"/>
          </a:solidFill>
          <a:ln w="12700">
            <a:solidFill>
              <a:srgbClr val="DCCFE3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8"/>
          <p:cNvSpPr/>
          <p:nvPr/>
        </p:nvSpPr>
        <p:spPr>
          <a:xfrm>
            <a:off x="841248" y="4230915"/>
            <a:ext cx="128016" cy="128016"/>
          </a:xfrm>
          <a:prstGeom prst="ellipse">
            <a:avLst/>
          </a:prstGeom>
          <a:solidFill>
            <a:srgbClr val="6B5B7A"/>
          </a:solidFill>
          <a:ln w="12700">
            <a:solidFill>
              <a:srgbClr val="6B5B7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1078992" y="3895344"/>
            <a:ext cx="10131552" cy="13167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75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Transtorno de Personalidade Esquizoide: </a:t>
            </a:r>
            <a:r>
              <a:rPr lang="en-US" sz="175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Marcado pelo distanciamento das relações sociais e uma faixa muito restrita de expressão emocional. São indivíduos que preferem o isolamento, atividades solitárias e demonstram aparente indiferença a elogios ou críticas.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" y="713232"/>
            <a:ext cx="1280160" cy="0"/>
          </a:xfrm>
          <a:prstGeom prst="line">
            <a:avLst/>
          </a:prstGeom>
          <a:noFill/>
          <a:ln w="50800">
            <a:solidFill>
              <a:srgbClr val="6B5B7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3" name="Shape 1"/>
          <p:cNvSpPr/>
          <p:nvPr/>
        </p:nvSpPr>
        <p:spPr>
          <a:xfrm>
            <a:off x="658368" y="1417320"/>
            <a:ext cx="10835640" cy="1956816"/>
          </a:xfrm>
          <a:prstGeom prst="roundRect">
            <a:avLst>
              <a:gd name="adj" fmla="val 2804"/>
            </a:avLst>
          </a:prstGeom>
          <a:solidFill>
            <a:srgbClr val="F3EEF6"/>
          </a:solidFill>
          <a:ln w="12700">
            <a:solidFill>
              <a:srgbClr val="DCCFE3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841248" y="2071721"/>
            <a:ext cx="128016" cy="128016"/>
          </a:xfrm>
          <a:prstGeom prst="ellipse">
            <a:avLst/>
          </a:prstGeom>
          <a:solidFill>
            <a:srgbClr val="6B5B7A"/>
          </a:solidFill>
          <a:ln w="12700">
            <a:solidFill>
              <a:srgbClr val="6B5B7A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1078992" y="1563624"/>
            <a:ext cx="10131552" cy="17007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Transtorno de Personalidade Esquizotípica: </a:t>
            </a:r>
            <a:r>
              <a:rPr lang="en-US" sz="180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Apresenta desconforto agudo em relacionamentos íntimos, além de distorções cognitivas ou perceptivas e comportamento excêntrico. Inclui crenças bizarras, "pensamento mágico" e ansiedade social severa que não diminui com a familiaridade.</a:t>
            </a:r>
            <a:endParaRPr lang="en-US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347472"/>
            <a:ext cx="109270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500" b="1" dirty="0">
                <a:solidFill>
                  <a:srgbClr val="17324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🟡 Grupo B: Dramáticos, Emocionais ou Erráticos</a:t>
            </a:r>
            <a:endParaRPr lang="en-US" sz="2500" dirty="0"/>
          </a:p>
        </p:txBody>
      </p:sp>
      <p:sp>
        <p:nvSpPr>
          <p:cNvPr id="3" name="Shape 1"/>
          <p:cNvSpPr/>
          <p:nvPr/>
        </p:nvSpPr>
        <p:spPr>
          <a:xfrm>
            <a:off x="594360" y="932688"/>
            <a:ext cx="1280160" cy="0"/>
          </a:xfrm>
          <a:prstGeom prst="line">
            <a:avLst/>
          </a:prstGeom>
          <a:noFill/>
          <a:ln w="50800">
            <a:solidFill>
              <a:srgbClr val="F4C542"/>
            </a:solidFill>
            <a:prstDash val="solid"/>
            <a:headEnd type="none"/>
            <a:tailEnd type="none"/>
          </a:ln>
        </p:spPr>
        <p:txBody>
          <a:bodyPr/>
          <a:lstStyle/>
          <a:p>
            <a:endParaRPr lang="pt-BR"/>
          </a:p>
        </p:txBody>
      </p:sp>
      <p:sp>
        <p:nvSpPr>
          <p:cNvPr id="4" name="Shape 2"/>
          <p:cNvSpPr/>
          <p:nvPr/>
        </p:nvSpPr>
        <p:spPr>
          <a:xfrm>
            <a:off x="658368" y="1115568"/>
            <a:ext cx="10835640" cy="82296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F4C542">
                <a:alpha val="38000"/>
              </a:srgbClr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5" name="Text 3"/>
          <p:cNvSpPr/>
          <p:nvPr/>
        </p:nvSpPr>
        <p:spPr>
          <a:xfrm>
            <a:off x="868680" y="1225296"/>
            <a:ext cx="104058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85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Este grupo reúne os transtornos caracterizados por intensa instabilidade emocional, impulsividade, busca por atenção e dificuldades severas de empatia.</a:t>
            </a:r>
            <a:endParaRPr lang="en-US" sz="1850" dirty="0"/>
          </a:p>
        </p:txBody>
      </p:sp>
      <p:sp>
        <p:nvSpPr>
          <p:cNvPr id="6" name="Shape 4"/>
          <p:cNvSpPr/>
          <p:nvPr/>
        </p:nvSpPr>
        <p:spPr>
          <a:xfrm>
            <a:off x="658368" y="2148840"/>
            <a:ext cx="10835640" cy="1664208"/>
          </a:xfrm>
          <a:prstGeom prst="roundRect">
            <a:avLst>
              <a:gd name="adj" fmla="val 3297"/>
            </a:avLst>
          </a:prstGeom>
          <a:solidFill>
            <a:srgbClr val="FFF8D6"/>
          </a:solidFill>
          <a:ln w="12700">
            <a:solidFill>
              <a:srgbClr val="E8D89A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7" name="Shape 5"/>
          <p:cNvSpPr/>
          <p:nvPr/>
        </p:nvSpPr>
        <p:spPr>
          <a:xfrm>
            <a:off x="841248" y="2682461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8" name="Text 6"/>
          <p:cNvSpPr/>
          <p:nvPr/>
        </p:nvSpPr>
        <p:spPr>
          <a:xfrm>
            <a:off x="1078992" y="2295144"/>
            <a:ext cx="10131552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7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Transtorno de Personalidade Borderline (Instabilidade Emocional): </a:t>
            </a:r>
            <a:r>
              <a:rPr lang="en-US" sz="17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Marcado por uma extrema instabilidade nas relações interpessoais, na autoimagem e nos afetos, além de impulsividade acentuada. Há um medo crônico de abandono e alta frequência de comportamentos autodestrutivos.</a:t>
            </a:r>
            <a:endParaRPr lang="en-US" sz="1730" dirty="0"/>
          </a:p>
        </p:txBody>
      </p:sp>
      <p:sp>
        <p:nvSpPr>
          <p:cNvPr id="9" name="Shape 7"/>
          <p:cNvSpPr/>
          <p:nvPr/>
        </p:nvSpPr>
        <p:spPr>
          <a:xfrm>
            <a:off x="658368" y="4005072"/>
            <a:ext cx="10835640" cy="1664208"/>
          </a:xfrm>
          <a:prstGeom prst="roundRect">
            <a:avLst>
              <a:gd name="adj" fmla="val 3297"/>
            </a:avLst>
          </a:prstGeom>
          <a:solidFill>
            <a:srgbClr val="FFF8D6"/>
          </a:solidFill>
          <a:ln w="12700">
            <a:solidFill>
              <a:srgbClr val="E8D89A"/>
            </a:solidFill>
            <a:prstDash val="solid"/>
          </a:ln>
          <a:effectLst>
            <a:outerShdw blurRad="15240" dist="50800" dir="27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pt-BR"/>
          </a:p>
        </p:txBody>
      </p:sp>
      <p:sp>
        <p:nvSpPr>
          <p:cNvPr id="10" name="Shape 8"/>
          <p:cNvSpPr/>
          <p:nvPr/>
        </p:nvSpPr>
        <p:spPr>
          <a:xfrm>
            <a:off x="841248" y="4530072"/>
            <a:ext cx="128016" cy="128016"/>
          </a:xfrm>
          <a:prstGeom prst="ellipse">
            <a:avLst/>
          </a:prstGeom>
          <a:solidFill>
            <a:srgbClr val="F4C542"/>
          </a:solidFill>
          <a:ln w="12700">
            <a:solidFill>
              <a:srgbClr val="F4C542"/>
            </a:solidFill>
            <a:prstDash val="solid"/>
          </a:ln>
        </p:spPr>
        <p:txBody>
          <a:bodyPr/>
          <a:lstStyle/>
          <a:p>
            <a:endParaRPr lang="pt-BR"/>
          </a:p>
        </p:txBody>
      </p:sp>
      <p:sp>
        <p:nvSpPr>
          <p:cNvPr id="11" name="Text 9"/>
          <p:cNvSpPr/>
          <p:nvPr/>
        </p:nvSpPr>
        <p:spPr>
          <a:xfrm>
            <a:off x="1078992" y="4151376"/>
            <a:ext cx="10131552" cy="140817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7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Transtorno de Personalidade Antissocial: </a:t>
            </a:r>
            <a:r>
              <a:rPr lang="en-US" sz="17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Padrão de desrespeito e violação dos direitos alheios. Manifesta-se desde a adolescência por meio de comportamentos ilícitos, falsidade, impulsividade, irritabilidade e, crucialmente, uma profunda </a:t>
            </a:r>
            <a:r>
              <a:rPr lang="en-US" sz="1730" b="1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ausência de remorso ou culpa</a:t>
            </a:r>
            <a:r>
              <a:rPr lang="en-US" sz="1730" dirty="0">
                <a:solidFill>
                  <a:srgbClr val="25304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73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913</Words>
  <Application>Microsoft Office PowerPoint</Application>
  <PresentationFormat>Widescreen</PresentationFormat>
  <Paragraphs>54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Setembro Amarelo: Se Precisar, Peça Ajuda!</dc:title>
  <dc:subject>Setembro Amarelo</dc:subject>
  <dc:creator>OpenAI</dc:creator>
  <cp:lastModifiedBy>Imprensa</cp:lastModifiedBy>
  <cp:revision>11</cp:revision>
  <dcterms:created xsi:type="dcterms:W3CDTF">2026-09-11T16:54:01Z</dcterms:created>
  <dcterms:modified xsi:type="dcterms:W3CDTF">2026-09-11T17:49:16Z</dcterms:modified>
</cp:coreProperties>
</file>